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72" r:id="rId11"/>
    <p:sldId id="273" r:id="rId12"/>
    <p:sldId id="276" r:id="rId13"/>
    <p:sldId id="274" r:id="rId14"/>
    <p:sldId id="277" r:id="rId15"/>
    <p:sldId id="278" r:id="rId16"/>
    <p:sldId id="275" r:id="rId17"/>
    <p:sldId id="269" r:id="rId18"/>
    <p:sldId id="279" r:id="rId19"/>
    <p:sldId id="280" r:id="rId20"/>
    <p:sldId id="281" r:id="rId21"/>
  </p:sldIdLst>
  <p:sldSz cx="9144000" cy="5143500" type="screen16x9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E6230-46A5-406C-8C05-77197CE38CFF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AB1D6-2ACA-491C-8B8D-8B66B5DDAB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9569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AB1D6-2ACA-491C-8B8D-8B66B5DDAB2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7159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16/02/1440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16/02/1440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16/02/1440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16/02/1440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2121" b="18585"/>
          <a:stretch/>
        </p:blipFill>
        <p:spPr>
          <a:xfrm>
            <a:off x="5" y="0"/>
            <a:ext cx="9143999" cy="5143500"/>
          </a:xfrm>
          <a:prstGeom prst="rect">
            <a:avLst/>
          </a:prstGeom>
        </p:spPr>
      </p:pic>
      <p:sp>
        <p:nvSpPr>
          <p:cNvPr id="7" name="مربع نص 6"/>
          <p:cNvSpPr txBox="1"/>
          <p:nvPr/>
        </p:nvSpPr>
        <p:spPr>
          <a:xfrm>
            <a:off x="115956" y="141480"/>
            <a:ext cx="892899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VETERINARY PARASITOLOGY </a:t>
            </a:r>
          </a:p>
          <a:p>
            <a:pPr algn="ctr"/>
            <a:endParaRPr lang="en-US" sz="28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 YEAR STAGE</a:t>
            </a:r>
          </a:p>
          <a:p>
            <a:pPr algn="ctr"/>
            <a:r>
              <a:rPr lang="en-US" sz="28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2018-2019</a:t>
            </a:r>
          </a:p>
          <a:p>
            <a:pPr algn="ctr"/>
            <a:endParaRPr lang="en-US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D60093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PROF</a:t>
            </a:r>
            <a:r>
              <a:rPr lang="en-US" sz="2400" b="1" dirty="0">
                <a:solidFill>
                  <a:srgbClr val="D60093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. DR. GAHZI Y. </a:t>
            </a:r>
            <a:r>
              <a:rPr lang="en-US" sz="2400" b="1" dirty="0" smtClean="0">
                <a:solidFill>
                  <a:srgbClr val="D60093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AL-EMARAH</a:t>
            </a:r>
            <a:endParaRPr lang="en-US" sz="2400" b="1" dirty="0">
              <a:solidFill>
                <a:srgbClr val="D60093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endParaRPr lang="en-US" sz="2400" b="1" dirty="0" smtClean="0">
              <a:solidFill>
                <a:srgbClr val="D60093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n-US" sz="2400" b="1" dirty="0" smtClean="0">
                <a:solidFill>
                  <a:srgbClr val="D60093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PARASITOLOGEST</a:t>
            </a:r>
            <a:endParaRPr lang="en-US" sz="2400" b="1" dirty="0">
              <a:solidFill>
                <a:srgbClr val="D60093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Veterinary Microbiology and Parasitology</a:t>
            </a:r>
          </a:p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of Veterinary Medicine</a:t>
            </a:r>
          </a:p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Basrah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356820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82" b="21720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755576" y="483518"/>
            <a:ext cx="777686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NEMATODA</a:t>
            </a:r>
          </a:p>
          <a:p>
            <a:pPr algn="ctr"/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Ancylostoma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caninum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  <a:r>
              <a:rPr lang="en-US" sz="24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endParaRPr lang="en-US" sz="2400" dirty="0" smtClean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worms are fairly rigid and gray or reddish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depending on the presence of the blood in the alimentary canal.</a:t>
            </a: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anterior end is bent dorsal and the oral aperture is the directed anterodorsally .</a:t>
            </a: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buccal capsule is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deep.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b="1" dirty="0" smtClean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20764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82" b="21720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755576" y="483518"/>
            <a:ext cx="777686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NEMATODA</a:t>
            </a:r>
          </a:p>
          <a:p>
            <a:pPr algn="ctr"/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Ancylostoma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caninum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Characteristics</a:t>
            </a:r>
            <a:endParaRPr lang="en-US" sz="24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bears three teeth on either side of the buccal capsule (</a:t>
            </a:r>
            <a:r>
              <a:rPr lang="en-US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depth of the capsule there is a pair of triangular dorsal teeth a pair of </a:t>
            </a:r>
            <a:r>
              <a:rPr lang="en-US" sz="2400" dirty="0" err="1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centrolateral</a:t>
            </a:r>
            <a:r>
              <a:rPr lang="en-US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teeth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male bursa is well developed and the spicules are </a:t>
            </a:r>
            <a:r>
              <a:rPr lang="en-US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0.8-0.95mm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long.</a:t>
            </a:r>
          </a:p>
          <a:p>
            <a:pPr algn="l"/>
            <a:r>
              <a:rPr lang="en-US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vulva is situated near the junction of the second and last thirds the body .</a:t>
            </a:r>
          </a:p>
          <a:p>
            <a:pPr algn="l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b="1" dirty="0" smtClean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20764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82" b="21720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755576" y="483518"/>
            <a:ext cx="777686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NEMATODA</a:t>
            </a:r>
          </a:p>
          <a:p>
            <a:pPr algn="ctr"/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Ancylostoma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caninum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Characteristics</a:t>
            </a:r>
            <a:endParaRPr lang="en-US" sz="24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eggs measure</a:t>
            </a:r>
            <a:r>
              <a:rPr lang="en-US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56-75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en-US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34-47Mm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contain about eight cells when passed in the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faeces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7056533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82" b="21720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755576" y="483518"/>
            <a:ext cx="777686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NEMATODA</a:t>
            </a:r>
          </a:p>
          <a:p>
            <a:pPr algn="ctr"/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Ancylostoma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caninum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Cycle</a:t>
            </a:r>
            <a:endParaRPr lang="en-US" sz="24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Adult female produce </a:t>
            </a:r>
            <a:r>
              <a:rPr lang="en-US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16000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eggs per day.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pre-infection stages are none resistant to desiccation , so that they are found only in moist surrounding.</a:t>
            </a:r>
          </a:p>
          <a:p>
            <a:pPr algn="l"/>
            <a:r>
              <a:rPr lang="en-US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optimal temperature for development is between </a:t>
            </a:r>
            <a:r>
              <a:rPr lang="en-US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30ºc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variety of developmental pathways may occur following infection.</a:t>
            </a:r>
          </a:p>
        </p:txBody>
      </p:sp>
    </p:spTree>
    <p:extLst>
      <p:ext uri="{BB962C8B-B14F-4D97-AF65-F5344CB8AC3E}">
        <p14:creationId xmlns="" xmlns:p14="http://schemas.microsoft.com/office/powerpoint/2010/main" val="26420764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82" b="21720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755576" y="483518"/>
            <a:ext cx="777686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NEMATODA</a:t>
            </a:r>
          </a:p>
          <a:p>
            <a:pPr algn="ctr"/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Ancylostoma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caninum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Cycle</a:t>
            </a:r>
            <a:endParaRPr lang="en-US" sz="24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</a:t>
            </a:r>
          </a:p>
          <a:p>
            <a:pPr algn="l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the larvae are placed in the mouth a preparation will penetrate the buccal and pharyngeal epithelia and undergo migration as skin penetration .</a:t>
            </a:r>
          </a:p>
          <a:p>
            <a:pPr algn="l"/>
            <a:r>
              <a:rPr lang="en-US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penetration</a:t>
            </a:r>
          </a:p>
          <a:p>
            <a:pPr algn="l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migration to the lungs and by tracheal migration to the intestine (</a:t>
            </a:r>
            <a:r>
              <a:rPr lang="en-US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somatic migration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Prenatal infection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10127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82" b="21720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755576" y="483518"/>
            <a:ext cx="777686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NEMATODA</a:t>
            </a:r>
          </a:p>
          <a:p>
            <a:pPr algn="ctr"/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Ancylostoma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caninum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Cycle</a:t>
            </a:r>
            <a:endParaRPr lang="en-US" sz="24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Colostral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lactogenic infection</a:t>
            </a:r>
          </a:p>
          <a:p>
            <a:pPr algn="l"/>
            <a:r>
              <a:rPr lang="en-US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larvae after enter the host reach blood vessels or lymphatic vessel and are carried by these via the venous system or thoracic duct to the heart and lungs </a:t>
            </a:r>
          </a:p>
          <a:p>
            <a:pPr algn="l"/>
            <a:r>
              <a:rPr lang="en-US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larvae pass into the alveoli and migrate up the bronchioles ,bronchi and trachea and are then swallowed and mature in the small intestine .</a:t>
            </a: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P.P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days.</a:t>
            </a:r>
          </a:p>
          <a:p>
            <a:pPr algn="l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20728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82" b="21720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755576" y="483518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NEMATODA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 Cycle of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Ancylostoma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caninum</a:t>
            </a:r>
            <a:endParaRPr lang="en-US" sz="2800" b="1" dirty="0" smtClean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صورة 5" descr="H:\أوليات كتاب الطفيليات\Ancylostoma cnainum\CLM_LifeCycle_1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563638"/>
            <a:ext cx="3857652" cy="28803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6420764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82" b="21720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755576" y="483518"/>
            <a:ext cx="777686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NEMATODA</a:t>
            </a:r>
          </a:p>
          <a:p>
            <a:pPr algn="ctr"/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Ancylostoma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caninum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Pathogenicity </a:t>
            </a:r>
            <a:r>
              <a:rPr lang="en-US" sz="24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Pathogenesis</a:t>
            </a:r>
            <a:endParaRPr lang="en-US" sz="24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Anaemia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Worms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suck blood  due to poor source of iron in blood and milk .</a:t>
            </a: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activity of goblet cells and infiltration with lymphocytes and eosinophils.</a:t>
            </a: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animals are more able to cope with the blood lose, which could be at a rate of as much as one –quarter of the total circulating erythrocyte volume. </a:t>
            </a:r>
          </a:p>
        </p:txBody>
      </p:sp>
    </p:spTree>
    <p:extLst>
      <p:ext uri="{BB962C8B-B14F-4D97-AF65-F5344CB8AC3E}">
        <p14:creationId xmlns="" xmlns:p14="http://schemas.microsoft.com/office/powerpoint/2010/main" val="8356853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82" b="21720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755576" y="483518"/>
            <a:ext cx="777686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NEMATODA</a:t>
            </a:r>
          </a:p>
          <a:p>
            <a:pPr algn="ctr"/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Ancylostoma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caninum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Signs</a:t>
            </a:r>
            <a:endParaRPr lang="en-US" sz="24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Diarrhoea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much blood and mucus.</a:t>
            </a: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dog  lose condition and become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anaemic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die.</a:t>
            </a: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Oedema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,general weakness and emaciation </a:t>
            </a:r>
          </a:p>
          <a:p>
            <a:pPr algn="l"/>
            <a:r>
              <a:rPr lang="en-US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coat becomes  harsh and dry .</a:t>
            </a:r>
          </a:p>
          <a:p>
            <a:pPr algn="l"/>
            <a:r>
              <a:rPr lang="en-US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chief clinical signs is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anaemia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  <a:endParaRPr lang="en-US" sz="24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signs.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Faecal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culture .</a:t>
            </a:r>
          </a:p>
          <a:p>
            <a:pPr algn="l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32581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82" b="21720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755576" y="483518"/>
            <a:ext cx="77768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NEMATODA</a:t>
            </a:r>
          </a:p>
          <a:p>
            <a:pPr algn="ctr"/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Ancylostoma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caninum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  <a:endParaRPr lang="en-US" sz="24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Serological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exam.</a:t>
            </a:r>
          </a:p>
          <a:p>
            <a:pPr algn="l"/>
            <a:r>
              <a:rPr lang="en-US" sz="24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endParaRPr lang="en-US" sz="24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Rx, Tetrachloroethylene, Bephenium compounds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Mebendazole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09731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82" b="21720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755576" y="483518"/>
            <a:ext cx="777686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NEMATODA</a:t>
            </a:r>
          </a:p>
          <a:p>
            <a:pPr algn="ctr"/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Chabretia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ovina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Characteristics</a:t>
            </a:r>
            <a:endParaRPr lang="en-US" sz="24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Occur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colon.</a:t>
            </a: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host; sheep ,goat ,cattle and number of the ruminants throughout the world.</a:t>
            </a: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males are </a:t>
            </a:r>
            <a:r>
              <a:rPr lang="en-US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13-14mm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long and the females </a:t>
            </a:r>
            <a:r>
              <a:rPr lang="en-US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17-20mm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long.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anterior end is curved slightly ventral and large buccal capsule opens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anteroventrally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leaf-crown and a shallow ventral cervical groove.</a:t>
            </a:r>
          </a:p>
          <a:p>
            <a:pPr algn="l"/>
            <a:endParaRPr lang="en-US" sz="2400" b="1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69584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3742" r="10161" b="43673"/>
          <a:stretch/>
        </p:blipFill>
        <p:spPr>
          <a:xfrm>
            <a:off x="0" y="0"/>
            <a:ext cx="9144000" cy="5143500"/>
          </a:xfrm>
        </p:spPr>
      </p:pic>
      <p:sp>
        <p:nvSpPr>
          <p:cNvPr id="5" name="مربع نص 4"/>
          <p:cNvSpPr txBox="1"/>
          <p:nvPr/>
        </p:nvSpPr>
        <p:spPr>
          <a:xfrm>
            <a:off x="3347864" y="2067694"/>
            <a:ext cx="53285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Algerian" panose="04020705040A02060702" pitchFamily="82" charset="0"/>
                <a:cs typeface="Times New Roman" panose="02020603050405020304" pitchFamily="18" charset="0"/>
              </a:rPr>
              <a:t>THANK YOU</a:t>
            </a:r>
            <a:endParaRPr lang="en-US" sz="9600" dirty="0">
              <a:solidFill>
                <a:schemeClr val="accent2">
                  <a:lumMod val="20000"/>
                  <a:lumOff val="8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Algerian" panose="04020705040A02060702" pitchFamily="8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00631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82" b="21720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755576" y="483518"/>
            <a:ext cx="777686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NEMATODA</a:t>
            </a:r>
          </a:p>
          <a:p>
            <a:pPr algn="ctr"/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Chabretia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ovina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Characteristics</a:t>
            </a:r>
            <a:endParaRPr lang="en-US" sz="24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male bursa is well developed and the spicules are </a:t>
            </a:r>
            <a:r>
              <a:rPr lang="en-US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1.3-1.7mm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long.</a:t>
            </a: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eggs measure </a:t>
            </a:r>
            <a:r>
              <a:rPr lang="en-US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90-105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50-55Mm.</a:t>
            </a:r>
            <a:endParaRPr lang="en-US" sz="24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Cycle </a:t>
            </a:r>
            <a:endParaRPr lang="en-US" sz="24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occurs per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larvae relatively long tail.</a:t>
            </a: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L3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undergo an extensive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histotropic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phase in the wall of the small intestine prior to the third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ecdyses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7-8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days after infection.</a:t>
            </a:r>
          </a:p>
          <a:p>
            <a:pPr algn="l"/>
            <a:endParaRPr lang="en-US" sz="2400" b="1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02087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82" b="21720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755576" y="483518"/>
            <a:ext cx="777686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NEMATODA</a:t>
            </a:r>
          </a:p>
          <a:p>
            <a:pPr algn="ctr"/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Chabretia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ovina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Cycle </a:t>
            </a:r>
            <a:endParaRPr lang="en-US" sz="2400" dirty="0" smtClean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days reach the colon.</a:t>
            </a: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L4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mainly in the lumen of the caecum.</a:t>
            </a: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fourth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ecdyses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occurs on average about </a:t>
            </a:r>
            <a:r>
              <a:rPr lang="en-US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days after infection.</a:t>
            </a: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P.P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days.</a:t>
            </a:r>
          </a:p>
          <a:p>
            <a:pPr algn="l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400" b="1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02087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82" b="21720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755576" y="483518"/>
            <a:ext cx="777686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NEMATODA</a:t>
            </a: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 Cycle of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Chabretia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ovina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400" b="1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صورة 5" descr="H:\أوليات كتاب الطفيليات\Nematoda Image\Nematodelifecycle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1563638"/>
            <a:ext cx="4143404" cy="27797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5102087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82" b="21720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755576" y="483518"/>
            <a:ext cx="777686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NEMATODA</a:t>
            </a:r>
          </a:p>
          <a:p>
            <a:pPr algn="ctr"/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Chabretia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ovina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Pathogenicity </a:t>
            </a:r>
            <a:r>
              <a:rPr lang="en-US" sz="24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Pathogenesis</a:t>
            </a:r>
            <a:endParaRPr lang="en-US" sz="24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granular layer which is digested by the secretion of the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oesophageal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glands of the worm.</a:t>
            </a: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Worms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suck blood.</a:t>
            </a: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activity of goblet cells and infiltration with lymphocytes and eosinophils.</a:t>
            </a:r>
          </a:p>
          <a:p>
            <a:pPr algn="l"/>
            <a:endParaRPr lang="en-US" sz="2400" b="1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02087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82" b="21720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755576" y="483518"/>
            <a:ext cx="777686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NEMATODA</a:t>
            </a:r>
          </a:p>
          <a:p>
            <a:pPr algn="ctr"/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Chabretia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ovina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Signs</a:t>
            </a:r>
            <a:endParaRPr lang="en-US" sz="24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Diarrhoea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much blood and mucus.</a:t>
            </a: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 and become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anaemic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die.</a:t>
            </a:r>
          </a:p>
          <a:p>
            <a:pPr algn="l"/>
            <a:r>
              <a:rPr lang="en-US" sz="24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  <a:endParaRPr lang="en-US" sz="24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signs.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Faecal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culture .</a:t>
            </a: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Serological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exam.</a:t>
            </a:r>
          </a:p>
          <a:p>
            <a:pPr algn="l"/>
            <a:r>
              <a:rPr lang="en-US" sz="24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endParaRPr lang="en-US" sz="24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Rx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benzimidazoles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en-US" sz="2400" b="1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02087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82" b="21720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755576" y="483518"/>
            <a:ext cx="777686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NEMATODA</a:t>
            </a: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ANCYLOSTOMATOIDEA</a:t>
            </a:r>
          </a:p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Characteristics </a:t>
            </a:r>
            <a:endParaRPr lang="en-US" sz="24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buccal capsule bears on its ventral margin </a:t>
            </a:r>
            <a:r>
              <a:rPr lang="en-US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pairs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teeth.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dorsal gutter dose not project into the cavity of the buccal cavity to form a dorsal cone.</a:t>
            </a:r>
          </a:p>
          <a:p>
            <a:r>
              <a:rPr lang="en-US" sz="2400" b="1" dirty="0"/>
              <a:t> </a:t>
            </a:r>
            <a:endParaRPr lang="en-US" sz="2400" dirty="0"/>
          </a:p>
          <a:p>
            <a:pPr algn="l"/>
            <a:endParaRPr lang="en-US" sz="2400" b="1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40015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82" b="21720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755576" y="483518"/>
            <a:ext cx="777686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NEMATODA</a:t>
            </a:r>
          </a:p>
          <a:p>
            <a:pPr algn="ctr"/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Ancylostoma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caninum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Characteristics</a:t>
            </a:r>
            <a:endParaRPr lang="en-US" sz="24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Occure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small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intestine.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host; dog, fox , wolf and other wild carnivores .rarely in man.</a:t>
            </a: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cosmopolitan in distribution, being common in tropical and sub tropical zones in north Amerce ,Australia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Asia.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male is </a:t>
            </a:r>
            <a:r>
              <a:rPr lang="en-US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10-12mm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long and the female </a:t>
            </a:r>
            <a:r>
              <a:rPr lang="en-US" sz="24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14-16mm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long.</a:t>
            </a:r>
          </a:p>
          <a:p>
            <a:pPr algn="l"/>
            <a:endParaRPr lang="en-US" sz="2800" b="1" dirty="0" smtClean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56853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865</Words>
  <Application>Microsoft Office PowerPoint</Application>
  <PresentationFormat>عرض على الشاشة (9:16)‏</PresentationFormat>
  <Paragraphs>136</Paragraphs>
  <Slides>20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Ali Al-Basrawi</dc:creator>
  <cp:lastModifiedBy>THINK PAD</cp:lastModifiedBy>
  <cp:revision>7</cp:revision>
  <dcterms:created xsi:type="dcterms:W3CDTF">2018-10-25T12:00:47Z</dcterms:created>
  <dcterms:modified xsi:type="dcterms:W3CDTF">2018-10-26T07:53:51Z</dcterms:modified>
</cp:coreProperties>
</file>